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Garamon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bold.fntdata"/><Relationship Id="rId11" Type="http://schemas.openxmlformats.org/officeDocument/2006/relationships/slide" Target="slides/slide7.xml"/><Relationship Id="rId22" Type="http://schemas.openxmlformats.org/officeDocument/2006/relationships/font" Target="fonts/Garamond-boldItalic.fntdata"/><Relationship Id="rId10" Type="http://schemas.openxmlformats.org/officeDocument/2006/relationships/slide" Target="slides/slide6.xml"/><Relationship Id="rId21" Type="http://schemas.openxmlformats.org/officeDocument/2006/relationships/font" Target="fonts/Garamon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aramon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descr="HD-PanelTitle-V.png" id="18" name="Shape 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rgbClr val="3C537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50800" rotWithShape="0" dir="5400000" dist="381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DRibbonTitle-UniformTrim.png" id="20" name="Shape 20"/>
            <p:cNvPicPr preferRelativeResize="0"/>
            <p:nvPr/>
          </p:nvPicPr>
          <p:blipFill rotWithShape="1">
            <a:blip r:embed="rId3">
              <a:alphaModFix/>
            </a:blip>
            <a:srcRect b="0" l="2" r="47673" t="0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Shape 21"/>
            <p:cNvPicPr preferRelativeResize="0"/>
            <p:nvPr/>
          </p:nvPicPr>
          <p:blipFill rotWithShape="1">
            <a:blip r:embed="rId3">
              <a:alphaModFix/>
            </a:blip>
            <a:srcRect b="0" l="0" r="48819" t="0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Shape 22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b="0" i="0" sz="5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20"/>
              </a:spcBef>
              <a:spcAft>
                <a:spcPts val="600"/>
              </a:spcAft>
              <a:buClr>
                <a:schemeClr val="accent1"/>
              </a:buClr>
              <a:buSzPts val="2415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27" name="Shape 27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thickThin" w="55000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i="0" sz="2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Shape 90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ts val="138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SzPts val="1150"/>
              <a:buFont typeface="Arial"/>
              <a:buNone/>
              <a:defRPr b="0" i="0" sz="1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Shape 97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ts val="138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SzPts val="1150"/>
              <a:buFont typeface="Arial"/>
              <a:buNone/>
              <a:defRPr b="0" i="0" sz="1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08" name="Shape 10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116" name="Shape 116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322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2" name="Shape 13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9" name="Shape 13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46" name="Shape 146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39" name="Shape 39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41" name="Shape 41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48" name="Shape 48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hape 5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63" name="Shape 6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accent1"/>
              </a:buClr>
              <a:buSzPts val="322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1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accent1"/>
              </a:buClr>
              <a:buSzPts val="322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1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4" type="body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73" name="Shape 7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79" name="Shape 7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ts val="138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SzPts val="1150"/>
              <a:buFont typeface="Arial"/>
              <a:buNone/>
              <a:defRPr b="0" i="0" sz="1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87" name="Shape 87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0"/>
            <a:ext cx="12188825" cy="6856214"/>
            <a:chOff x="0" y="0"/>
            <a:chExt cx="12188825" cy="6856214"/>
          </a:xfrm>
        </p:grpSpPr>
        <p:pic>
          <p:nvPicPr>
            <p:cNvPr descr="HD-PanelContent-V.png" id="7" name="Shape 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rgbClr val="3C537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50800" rotWithShape="0" dir="5400000" dist="381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DRibbonContent-UniformTrim.png" id="9" name="Shape 9"/>
            <p:cNvPicPr preferRelativeResize="0"/>
            <p:nvPr/>
          </p:nvPicPr>
          <p:blipFill rotWithShape="1">
            <a:blip r:embed="rId3">
              <a:alphaModFix/>
            </a:blip>
            <a:srcRect b="0" l="0" r="5093" t="0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Shape 10"/>
            <p:cNvPicPr preferRelativeResize="0"/>
            <p:nvPr/>
          </p:nvPicPr>
          <p:blipFill rotWithShape="1">
            <a:blip r:embed="rId3">
              <a:alphaModFix/>
            </a:blip>
            <a:srcRect b="0" l="0" r="5093" t="0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Shape 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atentfinder.herokuapp.com/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1524000" y="39998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Verdana"/>
              <a:buNone/>
            </a:pPr>
            <a:r>
              <a:rPr b="0" i="0" lang="en-US" sz="5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IP-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b="0" i="0" lang="en-US" sz="5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ine</a:t>
            </a: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1524000" y="287966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8077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rPr b="0" i="0" lang="en-US" sz="14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for </a:t>
            </a:r>
          </a:p>
          <a:p>
            <a:pPr indent="-108077" lvl="0" marL="0" marR="0" rtl="0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rPr b="0" i="0" lang="en-US" sz="14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Similarity Match</a:t>
            </a:r>
          </a:p>
          <a:p>
            <a:pPr indent="-108077" lvl="0" marL="0" marR="0" rtl="0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08077" lvl="0" marL="0" marR="0" rtl="0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1602" lvl="0" marL="0" marR="0" rtl="0" algn="ctr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accent1"/>
              </a:buClr>
              <a:buSzPts val="191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Ganesh, Lin, Nalini, Nilesh</a:t>
            </a:r>
          </a:p>
        </p:txBody>
      </p:sp>
      <p:pic>
        <p:nvPicPr>
          <p:cNvPr descr="https://lh5.googleusercontent.com/QLh3A5_JMC8uJ9IQ0sbdAVdzojJp3Or9dHNxNo10K_Mxw1HwZPO7m0y6BXKENlIafouybO-tJ4xgBnF355YHPTO870fILciPcw3reKi4LMShgZMa7ui3TyH7TvzD9acWWtv90ZtAuTY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4349" y="1630506"/>
            <a:ext cx="1913019" cy="1812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7469627" y="4965192"/>
            <a:ext cx="21616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W210 Fall 2107 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System Architecture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813" y="1600350"/>
            <a:ext cx="9418375" cy="44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804672" y="103699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Machine Learning Models</a:t>
            </a:r>
          </a:p>
        </p:txBody>
      </p:sp>
      <p:grpSp>
        <p:nvGrpSpPr>
          <p:cNvPr id="223" name="Shape 223"/>
          <p:cNvGrpSpPr/>
          <p:nvPr/>
        </p:nvGrpSpPr>
        <p:grpSpPr>
          <a:xfrm>
            <a:off x="805911" y="2253080"/>
            <a:ext cx="10744308" cy="1167777"/>
            <a:chOff x="2590" y="0"/>
            <a:chExt cx="10607470" cy="895810"/>
          </a:xfrm>
        </p:grpSpPr>
        <p:sp>
          <p:nvSpPr>
            <p:cNvPr id="224" name="Shape 224"/>
            <p:cNvSpPr/>
            <p:nvPr/>
          </p:nvSpPr>
          <p:spPr>
            <a:xfrm>
              <a:off x="2590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450428" y="0"/>
              <a:ext cx="1410296" cy="895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Clean, tokenize and stem the claims data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077965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2525803" y="0"/>
              <a:ext cx="1410296" cy="895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NMF topic modeling to create 10 Top clusters</a:t>
              </a:r>
            </a:p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4153340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4711258" y="0"/>
              <a:ext cx="14103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aramond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Fit 4M patent documents to the NMF model to find documents in each top cluster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6228714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6731605" y="0"/>
              <a:ext cx="14103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aramond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Create 10 Sub clusters from each top level cluster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8304089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8889552" y="10"/>
              <a:ext cx="14103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aramond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Fit all Top cluster documents to find documents in each Sub cluster</a:t>
              </a:r>
            </a:p>
          </p:txBody>
        </p:sp>
      </p:grpSp>
      <p:sp>
        <p:nvSpPr>
          <p:cNvPr id="234" name="Shape 234"/>
          <p:cNvSpPr txBox="1"/>
          <p:nvPr/>
        </p:nvSpPr>
        <p:spPr>
          <a:xfrm>
            <a:off x="704100" y="1757200"/>
            <a:ext cx="674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aramond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Topic Modeling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using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Non-negative Matrix Factorization</a:t>
            </a:r>
            <a:r>
              <a:rPr b="1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x="801755" y="4563731"/>
            <a:ext cx="10544920" cy="1259073"/>
            <a:chOff x="2532" y="0"/>
            <a:chExt cx="10369673" cy="892200"/>
          </a:xfrm>
        </p:grpSpPr>
        <p:sp>
          <p:nvSpPr>
            <p:cNvPr id="236" name="Shape 236"/>
            <p:cNvSpPr/>
            <p:nvPr/>
          </p:nvSpPr>
          <p:spPr>
            <a:xfrm>
              <a:off x="2532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523553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Create TF-IDF models for each top level cluster patent documents	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2031382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2552403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Exploratory analysis of top level patent documents  cluster and save distributions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4060231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4581252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Create TF-IDF models for each sub-level cluster patent documents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6089080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6610101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rIns="17325" wrap="square" tIns="17325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Do exploratory analysis of sub level cluster Patent documents and save distributions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8117929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8638949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rIns="17325" wrap="square" tIns="17325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Upload all the model and cluster data files to Storage (AWS S3)</a:t>
              </a:r>
            </a:p>
          </p:txBody>
        </p:sp>
      </p:grpSp>
      <p:sp>
        <p:nvSpPr>
          <p:cNvPr id="246" name="Shape 246"/>
          <p:cNvSpPr txBox="1"/>
          <p:nvPr/>
        </p:nvSpPr>
        <p:spPr>
          <a:xfrm>
            <a:off x="704102" y="3978250"/>
            <a:ext cx="45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aramond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TF-IDF Cosine Similarity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Calculation</a:t>
            </a:r>
            <a:r>
              <a:rPr b="0" i="0" lang="en-US" sz="13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88" y="3691298"/>
            <a:ext cx="10744199" cy="2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Topics and Clusters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04672" y="1682496"/>
            <a:ext cx="10643616" cy="4193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6065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63" y="1746737"/>
            <a:ext cx="6145721" cy="172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0763" y="3672988"/>
            <a:ext cx="6200013" cy="16005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8229409" y="2306235"/>
            <a:ext cx="2727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Top Level Clusters Topics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909608" y="4150112"/>
            <a:ext cx="3003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Sub Level Cluster Topics for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First Top cluster</a:t>
            </a:r>
          </a:p>
        </p:txBody>
      </p:sp>
      <p:sp>
        <p:nvSpPr>
          <p:cNvPr id="258" name="Shape 258"/>
          <p:cNvSpPr/>
          <p:nvPr/>
        </p:nvSpPr>
        <p:spPr>
          <a:xfrm>
            <a:off x="7623708" y="2306235"/>
            <a:ext cx="432156" cy="3693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56607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9" name="Shape 259"/>
          <p:cNvSpPr/>
          <p:nvPr/>
        </p:nvSpPr>
        <p:spPr>
          <a:xfrm rot="10800000">
            <a:off x="3949350" y="4219032"/>
            <a:ext cx="432156" cy="3693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56607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Future of IP-mine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3363050" y="1644075"/>
            <a:ext cx="79776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Enhance this patent similarity match solution to add patent keyword match to make it a complete solution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Include a new feature of comparing two claims to provide a similarity score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rtl="0">
              <a:spcBef>
                <a:spcPts val="0"/>
              </a:spcBef>
              <a:buClr>
                <a:srgbClr val="262626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Set up the data flows for weekly delta to be loaded, refine the UI and package the solution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rtl="0">
              <a:spcBef>
                <a:spcPts val="0"/>
              </a:spcBef>
              <a:buClr>
                <a:srgbClr val="262626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Plan for a scalable and faster hardware to meet the needs of increasing data sizes and user load</a:t>
            </a:r>
          </a:p>
          <a:p>
            <a:pPr indent="-252095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 up with go-to-market strategy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" y="2137325"/>
            <a:ext cx="2558375" cy="216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03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Thank you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285672" y="3628415"/>
            <a:ext cx="9609668" cy="567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7526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IP-Mine Team</a:t>
            </a: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0401" y="3684175"/>
            <a:ext cx="6373798" cy="2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Problem Definition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200400" y="1707846"/>
            <a:ext cx="82479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How do I determine if my patent claim idea is unique enough to be patentable?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Instead of mining millions of patent from USPTO for matches, is there a tool that can help determine uniqueness of my claim?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Will the tool provide answers within reasonable time?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Will the tool be easy to use?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Will the tool provide with just the right amount of information to enable me move forward?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44" y="1851174"/>
            <a:ext cx="1817454" cy="14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464" y="3403931"/>
            <a:ext cx="1788014" cy="15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Target Market for IP-Mine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621024" y="1682496"/>
            <a:ext cx="7827264" cy="4193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Patent lawyers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Patent departments within organizations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Inventors searching for similarity of their claims with respect to patent claims that have been approved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USPTO patent application process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USPTO patent review process</a:t>
            </a:r>
          </a:p>
          <a:p>
            <a:pPr indent="-461010" lvl="0" marL="2857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34" y="1776683"/>
            <a:ext cx="2754129" cy="259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Why IP-Mine is the need of the hour?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374598" y="1548946"/>
            <a:ext cx="9006900" cy="4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Thousands of new patents are filed every year and millions are granted already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Sorting through the system to determine uniqueness is time consuming and costly</a:t>
            </a:r>
          </a:p>
          <a:p>
            <a:pPr indent="-446405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IP-Mine helps sort through this costly process in an easy way with a simple user interface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It is fast, accurate and simplifies the search process without restricting the user to search by keywords like other patent search solutions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IP-Mine Uses Machine learning to find matches and determine uniqueness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448" y="3112415"/>
            <a:ext cx="8677656" cy="2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950" y="2567725"/>
            <a:ext cx="2132175" cy="1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817075" y="1682500"/>
            <a:ext cx="66312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Char char="•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Most current tools expect the users to enter a specific search string or a word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Char char="•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They also expect the users to know which predefined cluster/class the claim may belong to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Char char="•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Patent attorneys or Inventors need to find and limit the key terms in their claims for search which can result in incorrect/inconsistent prior art search.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725" y="1818300"/>
            <a:ext cx="3059781" cy="179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725" y="3783675"/>
            <a:ext cx="3059774" cy="170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804672" y="1682496"/>
            <a:ext cx="106437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Application url: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http://patentfinder.herokuapp.com/</a:t>
            </a:r>
          </a:p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t/>
            </a:r>
            <a:endParaRPr b="1" i="0" sz="33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t/>
            </a:r>
            <a:endParaRPr b="1" i="0" sz="22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988" y="2177825"/>
            <a:ext cx="8409074" cy="3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187" y="1524950"/>
            <a:ext cx="9302675" cy="43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175" y="1675300"/>
            <a:ext cx="9336697" cy="410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25" y="1371625"/>
            <a:ext cx="5375852" cy="48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6875" y="3192375"/>
            <a:ext cx="4695976" cy="246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ganic">
  <a:themeElements>
    <a:clrScheme name="Custom 2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7406D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